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Palatino Linotyp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BA1C68-BAC3-4C47-B150-CE3F3829EA12}">
  <a:tblStyle styleId="{53BA1C68-BAC3-4C47-B150-CE3F3829EA12}" styleName="Table_0">
    <a:wholeTbl>
      <a:tcTxStyle b="off" i="off">
        <a:font>
          <a:latin typeface="Palatino Linotype"/>
          <a:ea typeface="Palatino Linotype"/>
          <a:cs typeface="Palatino Linotype"/>
        </a:font>
        <a:schemeClr val="dk1"/>
      </a:tcTxStyle>
      <a:tcStyle>
        <a:tcBdr>
          <a:lef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3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3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PalatinoLinotype-bold.fntdata"/><Relationship Id="rId14" Type="http://schemas.openxmlformats.org/officeDocument/2006/relationships/slide" Target="slides/slide7.xml"/><Relationship Id="rId36" Type="http://schemas.openxmlformats.org/officeDocument/2006/relationships/font" Target="fonts/PalatinoLinotype-regular.fntdata"/><Relationship Id="rId17" Type="http://schemas.openxmlformats.org/officeDocument/2006/relationships/slide" Target="slides/slide10.xml"/><Relationship Id="rId39" Type="http://schemas.openxmlformats.org/officeDocument/2006/relationships/font" Target="fonts/PalatinoLinotype-boldItalic.fntdata"/><Relationship Id="rId16" Type="http://schemas.openxmlformats.org/officeDocument/2006/relationships/slide" Target="slides/slide9.xml"/><Relationship Id="rId38" Type="http://schemas.openxmlformats.org/officeDocument/2006/relationships/font" Target="fonts/PalatinoLinotype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23a7b796b_3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e23a7b796b_3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" name="Google Shape;149;ge23a7b796b_3_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2447b8d0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e2447b8d0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(4).一開始的圖片對projector而言是叫做latent，是random vector，projector的用意是找出圖片的特徵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，輸出為dlatent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7" name="Google Shape;247;ge2447b8d0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2447b8d01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2447b8d01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2447b8d01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2447b8d01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291efc7a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291efc7a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23c05eed5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23c05eed5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291efc7a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291efc7a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2447b8d0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2447b8d0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291efc7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291efc7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2447b8d0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2447b8d0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23c05eed5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23c05eed5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23a7b796b_3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e23a7b796b_3_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" name="Google Shape;156;ge23a7b796b_3_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23c05eed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23c05eed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23a7b796b_3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e23a7b796b_3_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5" name="Google Shape;405;ge23a7b796b_3_1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23a7b796b_3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e23a7b796b_3_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4" name="Google Shape;414;ge23a7b796b_3_1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23c05eed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e23c05eed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2447b8d0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2447b8d0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23c05eed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23c05eed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23a7b796b_3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e23a7b796b_3_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0" name="Google Shape;460;ge23a7b796b_3_1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31667f4a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e31667f4a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23a7b796b_3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e23a7b796b_3_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2" name="Google Shape;472;ge23a7b796b_3_1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23a7b796b_3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e23a7b796b_3_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" name="Google Shape;164;ge23a7b796b_3_1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2447b8d0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2447b8d0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2447b8d0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2447b8d0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23c05eed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23c05ee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22d7d12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22d7d12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22d7d12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22d7d12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22d7d12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22d7d12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0" y="4656671"/>
            <a:ext cx="9144000" cy="486830"/>
            <a:chOff x="0" y="6208894"/>
            <a:chExt cx="12192000" cy="649106"/>
          </a:xfrm>
        </p:grpSpPr>
        <p:sp>
          <p:nvSpPr>
            <p:cNvPr id="66" name="Google Shape;66;p14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gradFill>
              <a:gsLst>
                <a:gs pos="0">
                  <a:srgbClr val="DCE5A3"/>
                </a:gs>
                <a:gs pos="50000">
                  <a:srgbClr val="D6E095"/>
                </a:gs>
                <a:gs pos="100000">
                  <a:srgbClr val="D4DF8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endParaRPr>
            </a:p>
          </p:txBody>
        </p:sp>
        <p:cxnSp>
          <p:nvCxnSpPr>
            <p:cNvPr id="67" name="Google Shape;67;p14"/>
            <p:cNvCxnSpPr/>
            <p:nvPr/>
          </p:nvCxnSpPr>
          <p:spPr>
            <a:xfrm>
              <a:off x="0" y="620889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68" name="Google Shape;68;p14"/>
          <p:cNvCxnSpPr/>
          <p:nvPr/>
        </p:nvCxnSpPr>
        <p:spPr>
          <a:xfrm flipH="1" rot="10800000">
            <a:off x="2286" y="4453467"/>
            <a:ext cx="6181" cy="423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" name="Google Shape;69;p14"/>
          <p:cNvCxnSpPr/>
          <p:nvPr/>
        </p:nvCxnSpPr>
        <p:spPr>
          <a:xfrm flipH="1" rot="10800000">
            <a:off x="2286" y="4453467"/>
            <a:ext cx="6181" cy="423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p14"/>
          <p:cNvSpPr txBox="1"/>
          <p:nvPr>
            <p:ph type="ctrTitle"/>
          </p:nvPr>
        </p:nvSpPr>
        <p:spPr>
          <a:xfrm>
            <a:off x="533400" y="1028700"/>
            <a:ext cx="785164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370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Microsoft JhengHei"/>
              <a:buNone/>
              <a:defRPr b="1" sz="4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533400" y="2421402"/>
            <a:ext cx="7854696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13700" wrap="square" tIns="34275">
            <a:normAutofit/>
          </a:bodyPr>
          <a:lstStyle>
            <a:lvl1pPr lvl="0" marR="38100" algn="r">
              <a:spcBef>
                <a:spcPts val="400"/>
              </a:spcBef>
              <a:spcAft>
                <a:spcPts val="0"/>
              </a:spcAft>
              <a:buSzPts val="1900"/>
              <a:buNone/>
              <a:defRPr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ingLiu"/>
                <a:ea typeface="MingLiu"/>
                <a:cs typeface="MingLiu"/>
                <a:sym typeface="MingLiu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ingLiu"/>
                <a:ea typeface="MingLiu"/>
                <a:cs typeface="MingLiu"/>
                <a:sym typeface="MingLiu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spcBef>
                <a:spcPts val="300"/>
              </a:spcBef>
              <a:spcAft>
                <a:spcPts val="0"/>
              </a:spcAft>
              <a:buSzPts val="1300"/>
              <a:buChar char="⚫"/>
              <a:defRPr/>
            </a:lvl1pPr>
            <a:lvl2pPr indent="-298450" lvl="1" marL="914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2pPr>
            <a:lvl3pPr indent="-285750" lvl="2" marL="13716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/>
            </a:lvl3pPr>
            <a:lvl4pPr indent="-285750" lvl="3" marL="18288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/>
            </a:lvl4pPr>
            <a:lvl5pPr indent="-285750" lvl="4" marL="22860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/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530352" y="987552"/>
            <a:ext cx="7772400" cy="10218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Microsoft JhengHei"/>
              <a:buNone/>
              <a:defRPr b="1" sz="4200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530352" y="2028498"/>
            <a:ext cx="7772400" cy="1132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7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100">
                <a:solidFill>
                  <a:srgbClr val="888888"/>
                </a:solidFill>
              </a:defRPr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57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algn="l">
              <a:spcBef>
                <a:spcPts val="400"/>
              </a:spcBef>
              <a:spcAft>
                <a:spcPts val="0"/>
              </a:spcAft>
              <a:buSzPts val="1900"/>
              <a:buChar char="⚫"/>
              <a:defRPr sz="2000">
                <a:latin typeface="MingLiu"/>
                <a:ea typeface="MingLiu"/>
                <a:cs typeface="MingLiu"/>
                <a:sym typeface="MingLiu"/>
              </a:defRPr>
            </a:lvl1pPr>
            <a:lvl2pPr indent="-323850" lvl="1" marL="914400" algn="l">
              <a:spcBef>
                <a:spcPts val="400"/>
              </a:spcBef>
              <a:spcAft>
                <a:spcPts val="0"/>
              </a:spcAft>
              <a:buSzPts val="1500"/>
              <a:buChar char="⚫"/>
              <a:defRPr sz="1800">
                <a:latin typeface="MingLiu"/>
                <a:ea typeface="MingLiu"/>
                <a:cs typeface="MingLiu"/>
                <a:sym typeface="MingLiu"/>
              </a:defRPr>
            </a:lvl2pPr>
            <a:lvl3pPr indent="-298450" lvl="2" marL="13716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 sz="1500">
                <a:latin typeface="MingLiu"/>
                <a:ea typeface="MingLiu"/>
                <a:cs typeface="MingLiu"/>
                <a:sym typeface="MingLiu"/>
              </a:defRPr>
            </a:lvl3pPr>
            <a:lvl4pPr indent="-285750" lvl="3" marL="18288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 sz="1400">
                <a:latin typeface="MingLiu"/>
                <a:ea typeface="MingLiu"/>
                <a:cs typeface="MingLiu"/>
                <a:sym typeface="MingLiu"/>
              </a:defRPr>
            </a:lvl4pPr>
            <a:lvl5pPr indent="-285750" lvl="4" marL="22860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 sz="1400">
                <a:latin typeface="MingLiu"/>
                <a:ea typeface="MingLiu"/>
                <a:cs typeface="MingLiu"/>
                <a:sym typeface="MingLiu"/>
              </a:defRPr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648200" y="1440064"/>
            <a:ext cx="4038600" cy="33261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algn="l">
              <a:spcBef>
                <a:spcPts val="400"/>
              </a:spcBef>
              <a:spcAft>
                <a:spcPts val="0"/>
              </a:spcAft>
              <a:buSzPts val="1900"/>
              <a:buChar char="⚫"/>
              <a:defRPr sz="2000">
                <a:latin typeface="MingLiu"/>
                <a:ea typeface="MingLiu"/>
                <a:cs typeface="MingLiu"/>
                <a:sym typeface="MingLiu"/>
              </a:defRPr>
            </a:lvl1pPr>
            <a:lvl2pPr indent="-323850" lvl="1" marL="914400" algn="l">
              <a:spcBef>
                <a:spcPts val="400"/>
              </a:spcBef>
              <a:spcAft>
                <a:spcPts val="0"/>
              </a:spcAft>
              <a:buSzPts val="1500"/>
              <a:buChar char="⚫"/>
              <a:defRPr sz="1800">
                <a:latin typeface="MingLiu"/>
                <a:ea typeface="MingLiu"/>
                <a:cs typeface="MingLiu"/>
                <a:sym typeface="MingLiu"/>
              </a:defRPr>
            </a:lvl2pPr>
            <a:lvl3pPr indent="-298450" lvl="2" marL="13716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 sz="1500">
                <a:latin typeface="MingLiu"/>
                <a:ea typeface="MingLiu"/>
                <a:cs typeface="MingLiu"/>
                <a:sym typeface="MingLiu"/>
              </a:defRPr>
            </a:lvl3pPr>
            <a:lvl4pPr indent="-285750" lvl="3" marL="18288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 sz="1400">
                <a:latin typeface="MingLiu"/>
                <a:ea typeface="MingLiu"/>
                <a:cs typeface="MingLiu"/>
                <a:sym typeface="MingLiu"/>
              </a:defRPr>
            </a:lvl4pPr>
            <a:lvl5pPr indent="-285750" lvl="4" marL="22860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 sz="1400">
                <a:latin typeface="MingLiu"/>
                <a:ea typeface="MingLiu"/>
                <a:cs typeface="MingLiu"/>
                <a:sym typeface="MingLiu"/>
              </a:defRPr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ingLiu"/>
                <a:ea typeface="MingLiu"/>
                <a:cs typeface="MingLiu"/>
                <a:sym typeface="MingLiu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ingLiu"/>
                <a:ea typeface="MingLiu"/>
                <a:cs typeface="MingLiu"/>
                <a:sym typeface="MingLiu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Microsoft JhengHe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57200" y="1391436"/>
            <a:ext cx="4040188" cy="494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4275" spcFirstLastPara="1" rIns="34275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1800" cap="none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9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8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800"/>
              <a:buNone/>
              <a:defRPr b="1" sz="1200"/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57200" y="1885950"/>
            <a:ext cx="4040188" cy="28842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SzPts val="1600"/>
              <a:buChar char="⚫"/>
              <a:defRPr sz="1700"/>
            </a:lvl1pPr>
            <a:lvl2pPr indent="-311150" lvl="1" marL="914400" algn="l">
              <a:spcBef>
                <a:spcPts val="300"/>
              </a:spcBef>
              <a:spcAft>
                <a:spcPts val="0"/>
              </a:spcAft>
              <a:buSzPts val="1300"/>
              <a:buChar char="⚫"/>
              <a:defRPr sz="1500"/>
            </a:lvl2pPr>
            <a:lvl3pPr indent="-285750" lvl="2" marL="13716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 sz="14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SzPts val="800"/>
              <a:buChar char="⚫"/>
              <a:defRPr sz="12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SzPts val="800"/>
              <a:buChar char="⚫"/>
              <a:defRPr sz="1200"/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3" type="body"/>
          </p:nvPr>
        </p:nvSpPr>
        <p:spPr>
          <a:xfrm>
            <a:off x="4645026" y="1394819"/>
            <a:ext cx="4041775" cy="491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4275" spcFirstLastPara="1" rIns="34275" wrap="square" tIns="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1800" cap="none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9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8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800"/>
              <a:buNone/>
              <a:defRPr b="1" sz="1200"/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4" type="body"/>
          </p:nvPr>
        </p:nvSpPr>
        <p:spPr>
          <a:xfrm>
            <a:off x="4645026" y="1885950"/>
            <a:ext cx="4041775" cy="28842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SzPts val="1600"/>
              <a:buChar char="⚫"/>
              <a:defRPr sz="1700"/>
            </a:lvl1pPr>
            <a:lvl2pPr indent="-311150" lvl="1" marL="914400" algn="l">
              <a:spcBef>
                <a:spcPts val="300"/>
              </a:spcBef>
              <a:spcAft>
                <a:spcPts val="0"/>
              </a:spcAft>
              <a:buSzPts val="1300"/>
              <a:buChar char="⚫"/>
              <a:defRPr sz="1500"/>
            </a:lvl2pPr>
            <a:lvl3pPr indent="-285750" lvl="2" marL="13716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 sz="14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SzPts val="800"/>
              <a:buChar char="⚫"/>
              <a:defRPr sz="12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SzPts val="800"/>
              <a:buChar char="⚫"/>
              <a:defRPr sz="1200"/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57200" y="528066"/>
            <a:ext cx="8305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Microsoft JhengHei"/>
              <a:buNone/>
              <a:defRPr b="0" sz="3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685800" y="385764"/>
            <a:ext cx="2743200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icrosoft JhengHei"/>
              <a:buNone/>
              <a:defRPr b="0" sz="20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575050" y="1257300"/>
            <a:ext cx="511175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⚫"/>
              <a:defRPr sz="21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indent="-311150" lvl="2" marL="1371600" algn="l">
              <a:spcBef>
                <a:spcPts val="400"/>
              </a:spcBef>
              <a:spcAft>
                <a:spcPts val="0"/>
              </a:spcAft>
              <a:buSzPts val="1300"/>
              <a:buChar char="⚫"/>
              <a:defRPr sz="1800"/>
            </a:lvl3pPr>
            <a:lvl4pPr indent="-292100" lvl="3" marL="1828800" algn="l">
              <a:spcBef>
                <a:spcPts val="300"/>
              </a:spcBef>
              <a:spcAft>
                <a:spcPts val="0"/>
              </a:spcAft>
              <a:buSzPts val="1000"/>
              <a:buChar char="⚫"/>
              <a:defRPr sz="1500"/>
            </a:lvl4pPr>
            <a:lvl5pPr indent="-285750" lvl="4" marL="22860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 sz="1400"/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3700" spcFirstLastPara="1" rIns="13700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SzPts val="4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SzPts val="400"/>
              <a:buNone/>
              <a:defRPr sz="700"/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showMasterSp="0" type="picTx">
  <p:cSld name="PICTURE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 flipH="1" rot="-10380000">
            <a:off x="3165753" y="831058"/>
            <a:ext cx="5257800" cy="30861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98500" kx="100000" rotWithShape="0" algn="tl" dir="7500000" dist="38500" sy="10008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ingLiu"/>
              <a:ea typeface="MingLiu"/>
              <a:cs typeface="MingLiu"/>
              <a:sym typeface="MingLiu"/>
            </a:endParaRPr>
          </a:p>
        </p:txBody>
      </p:sp>
      <p:sp>
        <p:nvSpPr>
          <p:cNvPr id="121" name="Google Shape;121;p22"/>
          <p:cNvSpPr/>
          <p:nvPr/>
        </p:nvSpPr>
        <p:spPr>
          <a:xfrm flipH="1" rot="-10380000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  <a:effectLst>
            <a:outerShdw blurRad="19685" rotWithShape="0" algn="tl" dir="12900000" dist="6350">
              <a:srgbClr val="000000">
                <a:alpha val="46666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ingLiu"/>
              <a:ea typeface="MingLiu"/>
              <a:cs typeface="MingLiu"/>
              <a:sym typeface="MingLiu"/>
            </a:endParaRPr>
          </a:p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609600" y="882748"/>
            <a:ext cx="2212848" cy="118696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icrosoft JhengHei"/>
              <a:buNone/>
              <a:defRPr b="1" sz="1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要新增影像的空白預留位置。按一下預留位置，然後選取您要新增的影像" id="123" name="Google Shape;123;p22"/>
          <p:cNvSpPr/>
          <p:nvPr>
            <p:ph idx="2" type="pic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rgbClr val="626A19"/>
              </a:buClr>
              <a:buSzPts val="23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rgbClr val="2A4F1C"/>
              </a:buClr>
              <a:buSzPts val="15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2pPr>
            <a:lvl3pPr lvl="2" marR="0" rtl="0" algn="l">
              <a:spcBef>
                <a:spcPts val="300"/>
              </a:spcBef>
              <a:spcAft>
                <a:spcPts val="0"/>
              </a:spcAft>
              <a:buClr>
                <a:srgbClr val="455C19"/>
              </a:buClr>
              <a:buSzPts val="11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rgbClr val="626A19"/>
              </a:buClr>
              <a:buSzPts val="1000"/>
              <a:buFont typeface="Noto Sans Symbols"/>
              <a:buChar char="⚫"/>
              <a:defRPr b="0" i="0" sz="15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rgbClr val="017058"/>
              </a:buClr>
              <a:buSzPts val="1000"/>
              <a:buFont typeface="Noto Sans Symbols"/>
              <a:buChar char="⚫"/>
              <a:defRPr b="0" i="0" sz="15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rgbClr val="215D65"/>
              </a:buClr>
              <a:buSzPts val="11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spcBef>
                <a:spcPts val="200"/>
              </a:spcBef>
              <a:spcAft>
                <a:spcPts val="0"/>
              </a:spcAft>
              <a:buClr>
                <a:srgbClr val="066684"/>
              </a:buClr>
              <a:buSzPts val="1000"/>
              <a:buFont typeface="Noto Sans Symbols"/>
              <a:buChar char="⚫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latino Linotype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alatino Linotype"/>
              <a:buNone/>
              <a:defRPr b="0" i="0" sz="11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609600" y="2121589"/>
            <a:ext cx="2209800" cy="16344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48000" spcFirstLastPara="1" rIns="342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900"/>
              <a:buFont typeface="MingLiu"/>
              <a:buNone/>
              <a:defRPr sz="1000">
                <a:latin typeface="MingLiu"/>
                <a:ea typeface="MingLiu"/>
                <a:cs typeface="MingLiu"/>
                <a:sym typeface="MingLiu"/>
              </a:defRPr>
            </a:lvl1pPr>
            <a:lvl2pPr indent="-279400" lvl="1" marL="914400" algn="l">
              <a:spcBef>
                <a:spcPts val="200"/>
              </a:spcBef>
              <a:spcAft>
                <a:spcPts val="0"/>
              </a:spcAft>
              <a:buSzPts val="800"/>
              <a:buChar char="⚫"/>
              <a:defRPr sz="900"/>
            </a:lvl2pPr>
            <a:lvl3pPr indent="-260350" lvl="2" marL="1371600" algn="l">
              <a:spcBef>
                <a:spcPts val="200"/>
              </a:spcBef>
              <a:spcAft>
                <a:spcPts val="0"/>
              </a:spcAft>
              <a:buSzPts val="500"/>
              <a:buChar char="⚫"/>
              <a:defRPr sz="800"/>
            </a:lvl3pPr>
            <a:lvl4pPr indent="-254000" lvl="3" marL="1828800" algn="l">
              <a:spcBef>
                <a:spcPts val="100"/>
              </a:spcBef>
              <a:spcAft>
                <a:spcPts val="0"/>
              </a:spcAft>
              <a:buSzPts val="400"/>
              <a:buChar char="⚫"/>
              <a:defRPr sz="700"/>
            </a:lvl4pPr>
            <a:lvl5pPr indent="-254000" lvl="4" marL="2286000" algn="l">
              <a:spcBef>
                <a:spcPts val="100"/>
              </a:spcBef>
              <a:spcAft>
                <a:spcPts val="0"/>
              </a:spcAft>
              <a:buSzPts val="400"/>
              <a:buChar char="⚫"/>
              <a:defRPr sz="700"/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ingLiu"/>
                <a:ea typeface="MingLiu"/>
                <a:cs typeface="MingLiu"/>
                <a:sym typeface="MingLiu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ingLiu"/>
                <a:ea typeface="MingLiu"/>
                <a:cs typeface="MingLiu"/>
                <a:sym typeface="MingLiu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07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" name="Google Shape;128;p22"/>
          <p:cNvSpPr/>
          <p:nvPr/>
        </p:nvSpPr>
        <p:spPr>
          <a:xfrm flipH="1" rot="10800000">
            <a:off x="-9525" y="4362450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668F1B">
                  <a:alpha val="44705"/>
                </a:srgbClr>
              </a:gs>
              <a:gs pos="100000">
                <a:srgbClr val="CAE00E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ingLiu"/>
              <a:ea typeface="MingLiu"/>
              <a:cs typeface="MingLiu"/>
              <a:sym typeface="MingLiu"/>
            </a:endParaRPr>
          </a:p>
        </p:txBody>
      </p:sp>
      <p:sp>
        <p:nvSpPr>
          <p:cNvPr id="129" name="Google Shape;129;p22"/>
          <p:cNvSpPr/>
          <p:nvPr/>
        </p:nvSpPr>
        <p:spPr>
          <a:xfrm flipH="1" rot="10800000">
            <a:off x="4381500" y="4664869"/>
            <a:ext cx="4762500" cy="478631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99A719">
                  <a:alpha val="29803"/>
                </a:srgbClr>
              </a:gs>
              <a:gs pos="80000">
                <a:srgbClr val="80B814">
                  <a:alpha val="44705"/>
                </a:srgbClr>
              </a:gs>
              <a:gs pos="100000">
                <a:srgbClr val="80B81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ingLiu"/>
              <a:ea typeface="MingLiu"/>
              <a:cs typeface="MingLiu"/>
              <a:sym typeface="MingLiu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 rot="5400000">
            <a:off x="2926080" y="-1017270"/>
            <a:ext cx="329184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spcBef>
                <a:spcPts val="300"/>
              </a:spcBef>
              <a:spcAft>
                <a:spcPts val="0"/>
              </a:spcAft>
              <a:buSzPts val="1300"/>
              <a:buChar char="⚫"/>
              <a:defRPr/>
            </a:lvl1pPr>
            <a:lvl2pPr indent="-298450" lvl="1" marL="914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2pPr>
            <a:lvl3pPr indent="-285750" lvl="2" marL="13716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/>
            </a:lvl3pPr>
            <a:lvl4pPr indent="-285750" lvl="3" marL="18288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/>
            </a:lvl4pPr>
            <a:lvl5pPr indent="-285750" lvl="4" marL="22860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/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 rot="5400000">
            <a:off x="5703689" y="1611513"/>
            <a:ext cx="3908822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 rot="5400000">
            <a:off x="1512689" y="-369687"/>
            <a:ext cx="3908822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spcBef>
                <a:spcPts val="300"/>
              </a:spcBef>
              <a:spcAft>
                <a:spcPts val="0"/>
              </a:spcAft>
              <a:buSzPts val="1300"/>
              <a:buChar char="⚫"/>
              <a:defRPr/>
            </a:lvl1pPr>
            <a:lvl2pPr indent="-298450" lvl="1" marL="914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2pPr>
            <a:lvl3pPr indent="-285750" lvl="2" marL="13716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/>
            </a:lvl3pPr>
            <a:lvl4pPr indent="-285750" lvl="3" marL="18288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/>
            </a:lvl4pPr>
            <a:lvl5pPr indent="-285750" lvl="4" marL="2286000" algn="l">
              <a:spcBef>
                <a:spcPts val="300"/>
              </a:spcBef>
              <a:spcAft>
                <a:spcPts val="0"/>
              </a:spcAft>
              <a:buSzPts val="900"/>
              <a:buChar char="⚫"/>
              <a:defRPr/>
            </a:lvl5pPr>
            <a:lvl6pPr indent="-298450" lvl="5" marL="27432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8450" lvl="6" marL="3200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rtl="0">
              <a:spcBef>
                <a:spcPts val="400"/>
              </a:spcBef>
              <a:spcAft>
                <a:spcPts val="0"/>
              </a:spcAft>
              <a:buSzPts val="1900"/>
              <a:buChar char="⚫"/>
              <a:defRPr/>
            </a:lvl1pPr>
            <a:lvl2pPr indent="-323850" lvl="1" marL="914400" rtl="0">
              <a:spcBef>
                <a:spcPts val="400"/>
              </a:spcBef>
              <a:spcAft>
                <a:spcPts val="0"/>
              </a:spcAft>
              <a:buSzPts val="1500"/>
              <a:buChar char="⚫"/>
              <a:defRPr/>
            </a:lvl2pPr>
            <a:lvl3pPr indent="-298450" lvl="2" marL="1371600" rtl="0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3pPr>
            <a:lvl4pPr indent="-292100" lvl="3" marL="1828800" rtl="0">
              <a:spcBef>
                <a:spcPts val="300"/>
              </a:spcBef>
              <a:spcAft>
                <a:spcPts val="0"/>
              </a:spcAft>
              <a:buSzPts val="1000"/>
              <a:buChar char="⚫"/>
              <a:defRPr/>
            </a:lvl4pPr>
            <a:lvl5pPr indent="-292100" lvl="4" marL="2286000" rtl="0">
              <a:spcBef>
                <a:spcPts val="300"/>
              </a:spcBef>
              <a:spcAft>
                <a:spcPts val="0"/>
              </a:spcAft>
              <a:buSzPts val="1000"/>
              <a:buChar char="⚫"/>
              <a:defRPr/>
            </a:lvl5pPr>
            <a:lvl6pPr indent="-298450" lvl="5" marL="2743200" rtl="0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6pPr>
            <a:lvl7pPr indent="-292100" lvl="6" marL="3200400" rtl="0">
              <a:spcBef>
                <a:spcPts val="200"/>
              </a:spcBef>
              <a:spcAft>
                <a:spcPts val="0"/>
              </a:spcAft>
              <a:buSzPts val="1000"/>
              <a:buChar char="⚫"/>
              <a:defRPr/>
            </a:lvl7pPr>
            <a:lvl8pPr indent="-304800" lvl="7" marL="36576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8pPr>
            <a:lvl9pPr indent="-228600" lvl="8" marL="4114800" rtl="0"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65000" ty="0" sy="65000"/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32048" y="-12085"/>
            <a:ext cx="9198255" cy="5166470"/>
            <a:chOff x="-13703" y="-30627"/>
            <a:chExt cx="12264340" cy="6888627"/>
          </a:xfrm>
        </p:grpSpPr>
        <p:sp>
          <p:nvSpPr>
            <p:cNvPr id="52" name="Google Shape;52;p13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ingLiu"/>
                <a:ea typeface="MingLiu"/>
                <a:cs typeface="MingLiu"/>
                <a:sym typeface="MingLiu"/>
              </a:endParaRPr>
            </a:p>
          </p:txBody>
        </p:sp>
        <p:grpSp>
          <p:nvGrpSpPr>
            <p:cNvPr id="53" name="Google Shape;53;p13"/>
            <p:cNvGrpSpPr/>
            <p:nvPr/>
          </p:nvGrpSpPr>
          <p:grpSpPr>
            <a:xfrm>
              <a:off x="-13703" y="-30627"/>
              <a:ext cx="12264340" cy="1086266"/>
              <a:chOff x="-39059" y="-16113"/>
              <a:chExt cx="12264340" cy="1086266"/>
            </a:xfrm>
          </p:grpSpPr>
          <p:sp>
            <p:nvSpPr>
              <p:cNvPr id="54" name="Google Shape;54;p13"/>
              <p:cNvSpPr/>
              <p:nvPr/>
            </p:nvSpPr>
            <p:spPr>
              <a:xfrm>
                <a:off x="-12700" y="-7144"/>
                <a:ext cx="12217400" cy="1041400"/>
              </a:xfrm>
              <a:custGeom>
                <a:rect b="b" l="l" r="r" t="t"/>
                <a:pathLst>
                  <a:path extrusionOk="0" h="656" w="5772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rgbClr val="668F1B">
                      <a:alpha val="44705"/>
                    </a:srgbClr>
                  </a:gs>
                  <a:gs pos="100000">
                    <a:srgbClr val="CAE00E">
                      <a:alpha val="54901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ingLiu"/>
                  <a:ea typeface="MingLiu"/>
                  <a:cs typeface="MingLiu"/>
                  <a:sym typeface="MingLiu"/>
                </a:endParaRPr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5842000" y="-7144"/>
                <a:ext cx="6350000" cy="638175"/>
              </a:xfrm>
              <a:custGeom>
                <a:rect b="b" l="l" r="r" t="t"/>
                <a:pathLst>
                  <a:path extrusionOk="0" h="595" w="3000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A719">
                      <a:alpha val="29803"/>
                    </a:srgbClr>
                  </a:gs>
                  <a:gs pos="80000">
                    <a:srgbClr val="80B814">
                      <a:alpha val="44705"/>
                    </a:srgbClr>
                  </a:gs>
                  <a:gs pos="100000">
                    <a:srgbClr val="80B814">
                      <a:alpha val="44705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ingLiu"/>
                  <a:ea typeface="MingLiu"/>
                  <a:cs typeface="MingLiu"/>
                  <a:sym typeface="MingLiu"/>
                </a:endParaRPr>
              </a:p>
            </p:txBody>
          </p:sp>
          <p:grpSp>
            <p:nvGrpSpPr>
              <p:cNvPr id="56" name="Google Shape;56;p13"/>
              <p:cNvGrpSpPr/>
              <p:nvPr/>
            </p:nvGrpSpPr>
            <p:grpSpPr>
              <a:xfrm>
                <a:off x="-39059" y="-16113"/>
                <a:ext cx="12264340" cy="1086266"/>
                <a:chOff x="-29322" y="-1971"/>
                <a:chExt cx="9198255" cy="1086266"/>
              </a:xfrm>
            </p:grpSpPr>
            <p:sp>
              <p:nvSpPr>
                <p:cNvPr id="57" name="Google Shape;57;p13"/>
                <p:cNvSpPr/>
                <p:nvPr/>
              </p:nvSpPr>
              <p:spPr>
                <a:xfrm rot="-164308">
                  <a:off x="-19045" y="216550"/>
                  <a:ext cx="9163050" cy="649224"/>
                </a:xfrm>
                <a:custGeom>
                  <a:rect b="b" l="l" r="r" t="t"/>
                  <a:pathLst>
                    <a:path extrusionOk="0" h="1055" w="5772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cap="flat" cmpd="sng" w="10775">
                  <a:solidFill>
                    <a:srgbClr val="A8B53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ingLiu"/>
                    <a:ea typeface="MingLiu"/>
                    <a:cs typeface="MingLiu"/>
                    <a:sym typeface="MingLiu"/>
                  </a:endParaRPr>
                </a:p>
              </p:txBody>
            </p:sp>
            <p:sp>
              <p:nvSpPr>
                <p:cNvPr id="58" name="Google Shape;58;p13"/>
                <p:cNvSpPr/>
                <p:nvPr/>
              </p:nvSpPr>
              <p:spPr>
                <a:xfrm rot="-164308">
                  <a:off x="-14309" y="290003"/>
                  <a:ext cx="9175812" cy="530352"/>
                </a:xfrm>
                <a:custGeom>
                  <a:rect b="b" l="l" r="r" t="t"/>
                  <a:pathLst>
                    <a:path extrusionOk="0" h="854" w="5766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ingLiu"/>
                    <a:ea typeface="MingLiu"/>
                    <a:cs typeface="MingLiu"/>
                    <a:sym typeface="MingLiu"/>
                  </a:endParaRPr>
                </a:p>
              </p:txBody>
            </p:sp>
          </p:grpSp>
        </p:grpSp>
      </p:grpSp>
      <p:sp>
        <p:nvSpPr>
          <p:cNvPr id="59" name="Google Shape;59;p13"/>
          <p:cNvSpPr txBox="1"/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Microsoft JhengHei"/>
              <a:buNone/>
              <a:defRPr b="0" i="0" sz="38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626A19"/>
              </a:buClr>
              <a:buSzPts val="19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1pPr>
            <a:lvl2pPr indent="-32385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A4F1C"/>
              </a:buClr>
              <a:buSzPts val="15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2pPr>
            <a:lvl3pPr indent="-29845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455C19"/>
              </a:buClr>
              <a:buSzPts val="11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3pPr>
            <a:lvl4pPr indent="-2921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626A19"/>
              </a:buClr>
              <a:buSzPts val="1000"/>
              <a:buFont typeface="Noto Sans Symbols"/>
              <a:buChar char="⚫"/>
              <a:defRPr b="0" i="0" sz="15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4pPr>
            <a:lvl5pPr indent="-2921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017058"/>
              </a:buClr>
              <a:buSzPts val="1000"/>
              <a:buFont typeface="Noto Sans Symbols"/>
              <a:buChar char="⚫"/>
              <a:defRPr b="0" i="0" sz="15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5pPr>
            <a:lvl6pPr indent="-29845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215D65"/>
              </a:buClr>
              <a:buSzPts val="11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066684"/>
              </a:buClr>
              <a:buSzPts val="1000"/>
              <a:buFont typeface="Noto Sans Symbols"/>
              <a:buChar char="⚫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alatino Linotype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alatino Linotype"/>
              <a:buNone/>
              <a:defRPr b="0" i="0" sz="11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MingLiu"/>
                <a:ea typeface="MingLiu"/>
                <a:cs typeface="MingLiu"/>
                <a:sym typeface="MingLi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17.jpg"/><Relationship Id="rId9" Type="http://schemas.openxmlformats.org/officeDocument/2006/relationships/image" Target="../media/image24.jp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5.jp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Relationship Id="rId4" Type="http://schemas.openxmlformats.org/officeDocument/2006/relationships/image" Target="../media/image3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gif"/><Relationship Id="rId4" Type="http://schemas.openxmlformats.org/officeDocument/2006/relationships/image" Target="../media/image4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gi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ctrTitle"/>
          </p:nvPr>
        </p:nvSpPr>
        <p:spPr>
          <a:xfrm>
            <a:off x="533400" y="857250"/>
            <a:ext cx="78516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370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MingLiu"/>
              <a:buNone/>
            </a:pPr>
            <a:r>
              <a:rPr b="0" lang="zh-TW" sz="4600"/>
              <a:t>期末專題報告</a:t>
            </a:r>
            <a:endParaRPr b="0" sz="4600"/>
          </a:p>
        </p:txBody>
      </p:sp>
      <p:sp>
        <p:nvSpPr>
          <p:cNvPr id="152" name="Google Shape;152;p26"/>
          <p:cNvSpPr/>
          <p:nvPr/>
        </p:nvSpPr>
        <p:spPr>
          <a:xfrm>
            <a:off x="2173224" y="2641830"/>
            <a:ext cx="4572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6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組別: 第四組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6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指導老師: 阮聖彰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6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組員: 鍾岳桓、王家科、吳祺楨、鄭子文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b="0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457200" y="528072"/>
            <a:ext cx="8229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PMingLiu"/>
              <a:buNone/>
            </a:pPr>
            <a:r>
              <a:rPr lang="zh-TW" sz="3400">
                <a:solidFill>
                  <a:srgbClr val="455F51"/>
                </a:solidFill>
              </a:rPr>
              <a:t>流程</a:t>
            </a:r>
            <a:r>
              <a:rPr lang="zh-TW" sz="3400">
                <a:solidFill>
                  <a:srgbClr val="455F51"/>
                </a:solidFill>
              </a:rPr>
              <a:t>圖</a:t>
            </a:r>
            <a:endParaRPr sz="3400"/>
          </a:p>
        </p:txBody>
      </p:sp>
      <p:sp>
        <p:nvSpPr>
          <p:cNvPr id="250" name="Google Shape;250;p35"/>
          <p:cNvSpPr/>
          <p:nvPr/>
        </p:nvSpPr>
        <p:spPr>
          <a:xfrm>
            <a:off x="479450" y="2964175"/>
            <a:ext cx="1121100" cy="8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上傳圖片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2245450" y="2964175"/>
            <a:ext cx="1121100" cy="8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圖片aligned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1698750" y="3210625"/>
            <a:ext cx="4485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3464750" y="3210625"/>
            <a:ext cx="4485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4011450" y="2964175"/>
            <a:ext cx="1121100" cy="8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setup Projector 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5230750" y="3210625"/>
            <a:ext cx="4485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5777450" y="2964175"/>
            <a:ext cx="1121100" cy="8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輸入照片至Projector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6996750" y="3210625"/>
            <a:ext cx="4485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7543450" y="2964175"/>
            <a:ext cx="1121100" cy="8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Style Mixing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5518550" y="2001777"/>
            <a:ext cx="2626800" cy="76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latent  &gt;&gt;projector &gt;&gt;  dlatent</a:t>
            </a:r>
            <a:endParaRPr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/>
          <p:nvPr/>
        </p:nvSpPr>
        <p:spPr>
          <a:xfrm>
            <a:off x="1788300" y="1532100"/>
            <a:ext cx="1968900" cy="2519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>
            <p:ph type="title"/>
          </p:nvPr>
        </p:nvSpPr>
        <p:spPr>
          <a:xfrm>
            <a:off x="261700" y="35700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lang="zh-TW"/>
              <a:t>預期成果</a:t>
            </a: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488" y="1316150"/>
            <a:ext cx="3138474" cy="3089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6"/>
          <p:cNvCxnSpPr/>
          <p:nvPr/>
        </p:nvCxnSpPr>
        <p:spPr>
          <a:xfrm>
            <a:off x="1370400" y="2132400"/>
            <a:ext cx="4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6"/>
          <p:cNvSpPr/>
          <p:nvPr/>
        </p:nvSpPr>
        <p:spPr>
          <a:xfrm>
            <a:off x="1909200" y="1962925"/>
            <a:ext cx="1734000" cy="179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</a:t>
            </a:r>
            <a:endParaRPr/>
          </a:p>
        </p:txBody>
      </p:sp>
      <p:cxnSp>
        <p:nvCxnSpPr>
          <p:cNvPr id="269" name="Google Shape;269;p36"/>
          <p:cNvCxnSpPr/>
          <p:nvPr/>
        </p:nvCxnSpPr>
        <p:spPr>
          <a:xfrm>
            <a:off x="4522000" y="2453425"/>
            <a:ext cx="0" cy="8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75" y="1725150"/>
            <a:ext cx="789280" cy="8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4522000" y="2691325"/>
            <a:ext cx="121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Style Mixing</a:t>
            </a:r>
            <a:endParaRPr sz="1000"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474" y="3261763"/>
            <a:ext cx="789275" cy="78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6"/>
          <p:cNvCxnSpPr/>
          <p:nvPr/>
        </p:nvCxnSpPr>
        <p:spPr>
          <a:xfrm>
            <a:off x="3804050" y="2132400"/>
            <a:ext cx="4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6"/>
          <p:cNvCxnSpPr/>
          <p:nvPr/>
        </p:nvCxnSpPr>
        <p:spPr>
          <a:xfrm>
            <a:off x="1370400" y="3656400"/>
            <a:ext cx="4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6"/>
          <p:cNvSpPr txBox="1"/>
          <p:nvPr/>
        </p:nvSpPr>
        <p:spPr>
          <a:xfrm>
            <a:off x="4257650" y="1932300"/>
            <a:ext cx="14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Dlatent Code</a:t>
            </a:r>
            <a:endParaRPr/>
          </a:p>
        </p:txBody>
      </p:sp>
      <p:cxnSp>
        <p:nvCxnSpPr>
          <p:cNvPr id="276" name="Google Shape;276;p36"/>
          <p:cNvCxnSpPr/>
          <p:nvPr/>
        </p:nvCxnSpPr>
        <p:spPr>
          <a:xfrm>
            <a:off x="3836325" y="3656400"/>
            <a:ext cx="4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6"/>
          <p:cNvSpPr txBox="1"/>
          <p:nvPr/>
        </p:nvSpPr>
        <p:spPr>
          <a:xfrm>
            <a:off x="4289925" y="3456300"/>
            <a:ext cx="14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Dlatent Code</a:t>
            </a:r>
            <a:endParaRPr/>
          </a:p>
        </p:txBody>
      </p:sp>
      <p:sp>
        <p:nvSpPr>
          <p:cNvPr id="278" name="Google Shape;278;p36"/>
          <p:cNvSpPr txBox="1"/>
          <p:nvPr/>
        </p:nvSpPr>
        <p:spPr>
          <a:xfrm>
            <a:off x="2188789" y="1532100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Projector</a:t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7715250" y="3375425"/>
            <a:ext cx="1028700" cy="105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/>
          <p:nvPr/>
        </p:nvSpPr>
        <p:spPr>
          <a:xfrm>
            <a:off x="5693750" y="3375425"/>
            <a:ext cx="1028700" cy="1050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6"/>
          <p:cNvSpPr/>
          <p:nvPr/>
        </p:nvSpPr>
        <p:spPr>
          <a:xfrm>
            <a:off x="7715250" y="1316150"/>
            <a:ext cx="1028700" cy="1050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5367948" y="4527900"/>
            <a:ext cx="16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Generate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Projector</a:t>
            </a:r>
            <a:endParaRPr/>
          </a:p>
        </p:txBody>
      </p:sp>
      <p:sp>
        <p:nvSpPr>
          <p:cNvPr id="283" name="Google Shape;283;p36"/>
          <p:cNvSpPr txBox="1"/>
          <p:nvPr/>
        </p:nvSpPr>
        <p:spPr>
          <a:xfrm>
            <a:off x="7389448" y="700550"/>
            <a:ext cx="16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Generate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Projector</a:t>
            </a:r>
            <a:endParaRPr/>
          </a:p>
        </p:txBody>
      </p:sp>
      <p:sp>
        <p:nvSpPr>
          <p:cNvPr id="284" name="Google Shape;284;p36"/>
          <p:cNvSpPr txBox="1"/>
          <p:nvPr/>
        </p:nvSpPr>
        <p:spPr>
          <a:xfrm>
            <a:off x="7389448" y="456887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Style Mixing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311700" y="1457325"/>
            <a:ext cx="3906600" cy="311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Training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Setting: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Epoch:1000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DataSet數量:1000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DataSet種類:4種(皆動漫人物)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DataSet解析度:256X256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4682500" y="1457325"/>
            <a:ext cx="3906600" cy="311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Hardware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Specification: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GPU: Tesla V100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GPU數量: 1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Projector</a:t>
            </a:r>
            <a:endParaRPr/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可調整參數: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	num_step:1000~3000次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	learning rate:0.1~0.6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	noise:0.01~0.05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98" name="Google Shape;298;p38"/>
          <p:cNvGrpSpPr/>
          <p:nvPr/>
        </p:nvGrpSpPr>
        <p:grpSpPr>
          <a:xfrm>
            <a:off x="3914000" y="2267225"/>
            <a:ext cx="3423486" cy="1635665"/>
            <a:chOff x="3914000" y="2267225"/>
            <a:chExt cx="3423486" cy="1635665"/>
          </a:xfrm>
        </p:grpSpPr>
        <p:sp>
          <p:nvSpPr>
            <p:cNvPr id="299" name="Google Shape;299;p38"/>
            <p:cNvSpPr/>
            <p:nvPr/>
          </p:nvSpPr>
          <p:spPr>
            <a:xfrm>
              <a:off x="3914000" y="2628150"/>
              <a:ext cx="1184400" cy="259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3914000" y="3355800"/>
              <a:ext cx="1184400" cy="259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5335275" y="2267225"/>
              <a:ext cx="1917486" cy="834678"/>
            </a:xfrm>
            <a:prstGeom prst="irregularSeal2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rgbClr val="FF0000"/>
                  </a:solidFill>
                </a:rPr>
                <a:t>0.4</a:t>
              </a:r>
              <a:endParaRPr b="1" sz="2400">
                <a:solidFill>
                  <a:srgbClr val="FF0000"/>
                </a:solidFill>
              </a:endParaRPr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5420000" y="3068213"/>
              <a:ext cx="1917486" cy="834678"/>
            </a:xfrm>
            <a:prstGeom prst="irregularSeal2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rgbClr val="FF0000"/>
                  </a:solidFill>
                </a:rPr>
                <a:t>0.02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Projection</a:t>
            </a: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1809813" y="2571750"/>
            <a:ext cx="1080300" cy="7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Projector</a:t>
            </a:r>
            <a:endParaRPr/>
          </a:p>
        </p:txBody>
      </p:sp>
      <p:grpSp>
        <p:nvGrpSpPr>
          <p:cNvPr id="309" name="Google Shape;309;p39"/>
          <p:cNvGrpSpPr/>
          <p:nvPr/>
        </p:nvGrpSpPr>
        <p:grpSpPr>
          <a:xfrm>
            <a:off x="311710" y="1116675"/>
            <a:ext cx="1386909" cy="3447698"/>
            <a:chOff x="1779350" y="1017725"/>
            <a:chExt cx="1558500" cy="3546650"/>
          </a:xfrm>
        </p:grpSpPr>
        <p:sp>
          <p:nvSpPr>
            <p:cNvPr id="310" name="Google Shape;310;p39"/>
            <p:cNvSpPr/>
            <p:nvPr/>
          </p:nvSpPr>
          <p:spPr>
            <a:xfrm>
              <a:off x="1779350" y="1447675"/>
              <a:ext cx="1558500" cy="3116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1" name="Google Shape;31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9425" y="1447675"/>
              <a:ext cx="1558350" cy="15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79425" y="3006025"/>
              <a:ext cx="1558350" cy="1558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9"/>
            <p:cNvSpPr txBox="1"/>
            <p:nvPr/>
          </p:nvSpPr>
          <p:spPr>
            <a:xfrm>
              <a:off x="1937000" y="1017725"/>
              <a:ext cx="12432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latin typeface="Microsoft JhengHei"/>
                  <a:ea typeface="Microsoft JhengHei"/>
                  <a:cs typeface="Microsoft JhengHei"/>
                  <a:sym typeface="Microsoft JhengHei"/>
                </a:rPr>
                <a:t>Before</a:t>
              </a:r>
              <a:endParaRPr b="1" sz="15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14" name="Google Shape;314;p39"/>
          <p:cNvGrpSpPr/>
          <p:nvPr/>
        </p:nvGrpSpPr>
        <p:grpSpPr>
          <a:xfrm>
            <a:off x="3001314" y="1116675"/>
            <a:ext cx="1386909" cy="3447699"/>
            <a:chOff x="5964900" y="1017725"/>
            <a:chExt cx="1558500" cy="3546650"/>
          </a:xfrm>
        </p:grpSpPr>
        <p:sp>
          <p:nvSpPr>
            <p:cNvPr id="315" name="Google Shape;315;p39"/>
            <p:cNvSpPr/>
            <p:nvPr/>
          </p:nvSpPr>
          <p:spPr>
            <a:xfrm>
              <a:off x="5964900" y="1447675"/>
              <a:ext cx="1558500" cy="3116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6" name="Google Shape;316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64975" y="1447675"/>
              <a:ext cx="1558350" cy="15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64975" y="3006025"/>
              <a:ext cx="1558350" cy="1558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39"/>
            <p:cNvSpPr txBox="1"/>
            <p:nvPr/>
          </p:nvSpPr>
          <p:spPr>
            <a:xfrm>
              <a:off x="6122550" y="1017725"/>
              <a:ext cx="12432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latin typeface="Microsoft JhengHei"/>
                  <a:ea typeface="Microsoft JhengHei"/>
                  <a:cs typeface="Microsoft JhengHei"/>
                  <a:sym typeface="Microsoft JhengHei"/>
                </a:rPr>
                <a:t>After</a:t>
              </a:r>
              <a:endParaRPr b="1" sz="15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319" name="Google Shape;31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0775" y="3070650"/>
            <a:ext cx="1386900" cy="1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6625" y="3056925"/>
            <a:ext cx="1386900" cy="15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/>
          <p:nvPr/>
        </p:nvSpPr>
        <p:spPr>
          <a:xfrm>
            <a:off x="6062000" y="2690325"/>
            <a:ext cx="1080300" cy="7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Projector</a:t>
            </a:r>
            <a:endParaRPr/>
          </a:p>
        </p:txBody>
      </p:sp>
      <p:sp>
        <p:nvSpPr>
          <p:cNvPr id="322" name="Google Shape;322;p39"/>
          <p:cNvSpPr txBox="1"/>
          <p:nvPr/>
        </p:nvSpPr>
        <p:spPr>
          <a:xfrm>
            <a:off x="4651041" y="1116675"/>
            <a:ext cx="110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Before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7446882" y="1116675"/>
            <a:ext cx="110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After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1796782" y="4591975"/>
            <a:ext cx="110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真人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6048957" y="4591975"/>
            <a:ext cx="110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動漫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99425" y="1521875"/>
            <a:ext cx="1386900" cy="15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06625" y="1521875"/>
            <a:ext cx="1386900" cy="15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Mixing前</a:t>
            </a:r>
            <a:r>
              <a:rPr lang="zh-TW"/>
              <a:t>處理</a:t>
            </a:r>
            <a:endParaRPr/>
          </a:p>
        </p:txBody>
      </p:sp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    將dlatent存成.npy檔                                                       實際圖片特徵值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34" name="Google Shape;334;p40"/>
          <p:cNvGrpSpPr/>
          <p:nvPr/>
        </p:nvGrpSpPr>
        <p:grpSpPr>
          <a:xfrm>
            <a:off x="214275" y="1669925"/>
            <a:ext cx="1538800" cy="3077600"/>
            <a:chOff x="383475" y="1667375"/>
            <a:chExt cx="1538800" cy="3077600"/>
          </a:xfrm>
        </p:grpSpPr>
        <p:pic>
          <p:nvPicPr>
            <p:cNvPr id="335" name="Google Shape;335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3475" y="1667375"/>
              <a:ext cx="1538800" cy="153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475" y="3206175"/>
              <a:ext cx="1538800" cy="153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40"/>
          <p:cNvGrpSpPr/>
          <p:nvPr/>
        </p:nvGrpSpPr>
        <p:grpSpPr>
          <a:xfrm>
            <a:off x="5918519" y="1664825"/>
            <a:ext cx="1538806" cy="3087803"/>
            <a:chOff x="3273969" y="1664825"/>
            <a:chExt cx="1538806" cy="3087803"/>
          </a:xfrm>
        </p:grpSpPr>
        <p:pic>
          <p:nvPicPr>
            <p:cNvPr id="338" name="Google Shape;33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73969" y="1664825"/>
              <a:ext cx="1538800" cy="1543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73975" y="3208725"/>
              <a:ext cx="1538800" cy="15439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7325" y="3208725"/>
            <a:ext cx="1559337" cy="15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7319" y="1664825"/>
            <a:ext cx="1549046" cy="154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40"/>
          <p:cNvGrpSpPr/>
          <p:nvPr/>
        </p:nvGrpSpPr>
        <p:grpSpPr>
          <a:xfrm>
            <a:off x="1753075" y="1667375"/>
            <a:ext cx="1538800" cy="3082700"/>
            <a:chOff x="4812775" y="1664825"/>
            <a:chExt cx="1538800" cy="3082700"/>
          </a:xfrm>
        </p:grpSpPr>
        <p:pic>
          <p:nvPicPr>
            <p:cNvPr id="343" name="Google Shape;343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12775" y="3208725"/>
              <a:ext cx="1538800" cy="153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812775" y="1664825"/>
              <a:ext cx="1538800" cy="153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40"/>
          <p:cNvSpPr/>
          <p:nvPr/>
        </p:nvSpPr>
        <p:spPr>
          <a:xfrm>
            <a:off x="4065050" y="2753325"/>
            <a:ext cx="1080300" cy="7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np.save</a:t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3946800" y="1229650"/>
            <a:ext cx="1250400" cy="2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512" y="1201563"/>
            <a:ext cx="3672975" cy="36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lang="zh-TW"/>
              <a:t>Style Mixing</a:t>
            </a:r>
            <a:endParaRPr/>
          </a:p>
        </p:txBody>
      </p:sp>
      <p:sp>
        <p:nvSpPr>
          <p:cNvPr id="353" name="Google Shape;353;p41"/>
          <p:cNvSpPr/>
          <p:nvPr/>
        </p:nvSpPr>
        <p:spPr>
          <a:xfrm>
            <a:off x="3471875" y="1939525"/>
            <a:ext cx="729300" cy="7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1"/>
          <p:cNvSpPr/>
          <p:nvPr/>
        </p:nvSpPr>
        <p:spPr>
          <a:xfrm>
            <a:off x="4201175" y="2668288"/>
            <a:ext cx="729300" cy="7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1"/>
          <p:cNvSpPr/>
          <p:nvPr/>
        </p:nvSpPr>
        <p:spPr>
          <a:xfrm>
            <a:off x="4930475" y="3407800"/>
            <a:ext cx="729300" cy="7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4201175" y="4147300"/>
            <a:ext cx="729300" cy="7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1"/>
          <p:cNvSpPr txBox="1"/>
          <p:nvPr/>
        </p:nvSpPr>
        <p:spPr>
          <a:xfrm>
            <a:off x="311700" y="2383613"/>
            <a:ext cx="21108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CONTENT_FEATURES: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range:0~13</a:t>
            </a:r>
            <a:endParaRPr sz="1450">
              <a:solidFill>
                <a:schemeClr val="dk1"/>
              </a:solidFill>
              <a:highlight>
                <a:srgbClr val="FFFFFE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truncation_psi:</a:t>
            </a:r>
            <a:endParaRPr>
              <a:solidFill>
                <a:srgbClr val="09885A"/>
              </a:solidFill>
              <a:highlight>
                <a:srgbClr val="FFFFFE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range:0~80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Style Mixing</a:t>
            </a:r>
            <a:endParaRPr/>
          </a:p>
        </p:txBody>
      </p:sp>
      <p:pic>
        <p:nvPicPr>
          <p:cNvPr id="363" name="Google Shape;3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75" y="1196600"/>
            <a:ext cx="3182111" cy="318211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 txBox="1"/>
          <p:nvPr/>
        </p:nvSpPr>
        <p:spPr>
          <a:xfrm>
            <a:off x="968175" y="4423825"/>
            <a:ext cx="20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truncation_psi=0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Average face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625" y="1196588"/>
            <a:ext cx="3227224" cy="3227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2"/>
          <p:cNvSpPr txBox="1"/>
          <p:nvPr/>
        </p:nvSpPr>
        <p:spPr>
          <a:xfrm>
            <a:off x="5178625" y="4474725"/>
            <a:ext cx="345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truncation_psi=0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FF0000"/>
                </a:solidFill>
                <a:highlight>
                  <a:srgbClr val="FFFF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CONTENT_FEATURES=range(0,14)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PMingLiu"/>
              <a:buNone/>
            </a:pPr>
            <a:r>
              <a:rPr lang="zh-TW" sz="3400"/>
              <a:t>成果</a:t>
            </a:r>
            <a:r>
              <a:rPr lang="zh-TW" sz="3400"/>
              <a:t>分析</a:t>
            </a:r>
            <a:endParaRPr sz="2320"/>
          </a:p>
        </p:txBody>
      </p:sp>
      <p:sp>
        <p:nvSpPr>
          <p:cNvPr id="372" name="Google Shape;372;p43"/>
          <p:cNvSpPr txBox="1"/>
          <p:nvPr>
            <p:ph idx="1" type="body"/>
          </p:nvPr>
        </p:nvSpPr>
        <p:spPr>
          <a:xfrm>
            <a:off x="4549400" y="1846475"/>
            <a:ext cx="3732000" cy="851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Projector</a:t>
            </a: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認為鳴人(1X4)背心的特徵為頭髮，因此混合時把頭髮的區塊混合背心的顏色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" y="1152475"/>
            <a:ext cx="3672975" cy="36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/>
          <p:nvPr/>
        </p:nvSpPr>
        <p:spPr>
          <a:xfrm>
            <a:off x="1056950" y="4085950"/>
            <a:ext cx="2927700" cy="739500"/>
          </a:xfrm>
          <a:prstGeom prst="rect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"/>
          <p:cNvSpPr/>
          <p:nvPr/>
        </p:nvSpPr>
        <p:spPr>
          <a:xfrm>
            <a:off x="2508788" y="1894750"/>
            <a:ext cx="729300" cy="7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43"/>
          <p:cNvCxnSpPr/>
          <p:nvPr/>
        </p:nvCxnSpPr>
        <p:spPr>
          <a:xfrm>
            <a:off x="3248925" y="2272025"/>
            <a:ext cx="925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43"/>
          <p:cNvCxnSpPr/>
          <p:nvPr/>
        </p:nvCxnSpPr>
        <p:spPr>
          <a:xfrm>
            <a:off x="4159100" y="2272025"/>
            <a:ext cx="390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43"/>
          <p:cNvCxnSpPr/>
          <p:nvPr/>
        </p:nvCxnSpPr>
        <p:spPr>
          <a:xfrm flipH="1" rot="10800000">
            <a:off x="3984675" y="4453900"/>
            <a:ext cx="581700" cy="3600"/>
          </a:xfrm>
          <a:prstGeom prst="straightConnector1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43"/>
          <p:cNvSpPr txBox="1"/>
          <p:nvPr>
            <p:ph idx="1" type="body"/>
          </p:nvPr>
        </p:nvSpPr>
        <p:spPr>
          <a:xfrm>
            <a:off x="4549400" y="4213150"/>
            <a:ext cx="3732000" cy="47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柯P的特徵抓取效果不佳，混合後，看不出原本長相。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0" name="Google Shape;380;p43"/>
          <p:cNvSpPr/>
          <p:nvPr/>
        </p:nvSpPr>
        <p:spPr>
          <a:xfrm>
            <a:off x="311688" y="3342850"/>
            <a:ext cx="1479300" cy="7395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" name="Google Shape;381;p43"/>
          <p:cNvCxnSpPr/>
          <p:nvPr/>
        </p:nvCxnSpPr>
        <p:spPr>
          <a:xfrm flipH="1" rot="10800000">
            <a:off x="1791000" y="3700450"/>
            <a:ext cx="2797500" cy="21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43"/>
          <p:cNvSpPr txBox="1"/>
          <p:nvPr>
            <p:ph idx="1" type="body"/>
          </p:nvPr>
        </p:nvSpPr>
        <p:spPr>
          <a:xfrm>
            <a:off x="4549400" y="3425050"/>
            <a:ext cx="37320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當Projector產生的照片有模糊區塊時，其混合後的結果會偏向較模糊的那張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顏色特徵改變</a:t>
            </a:r>
            <a:endParaRPr/>
          </a:p>
        </p:txBody>
      </p:sp>
      <p:sp>
        <p:nvSpPr>
          <p:cNvPr id="388" name="Google Shape;38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CONTENT_FEATURES = </a:t>
            </a:r>
            <a:r>
              <a:rPr lang="zh-TW" sz="16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range(0,10)</a:t>
            </a:r>
            <a:endParaRPr sz="16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truncation_psi=20</a:t>
            </a:r>
            <a:endParaRPr sz="170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03275"/>
            <a:ext cx="3882600" cy="19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825" y="801300"/>
            <a:ext cx="4046475" cy="40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457200" y="528073"/>
            <a:ext cx="82296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Microsoft JhengHei"/>
              <a:buNone/>
            </a:pPr>
            <a:r>
              <a:rPr lang="zh-TW" sz="3400">
                <a:solidFill>
                  <a:srgbClr val="455F5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100">
              <a:latin typeface="PMingLiu"/>
              <a:ea typeface="PMingLiu"/>
              <a:cs typeface="PMingLiu"/>
              <a:sym typeface="PMingLiu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457200" y="1457325"/>
            <a:ext cx="28758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143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動機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143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zh-TW" sz="18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架構圖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952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icrosoft JhengHei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流程圖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952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icrosoft JhengHei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 b="0" i="0" sz="1800" u="none" cap="none" strike="no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143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成果分析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143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分工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https://lh6.googleusercontent.com/CMQ1ycSkUh3rkDI_HsfrZv8SiW-ykn-AKTNvgZiGea97JMXn-PLPj1dMKt7uXNlfFepP-xFCPia66-P-lg8AVmsHngRwywcUDnIyTc5GhV38JmyvKeApYbUUHg4gSQej1t7mB_TiEi4"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956691"/>
            <a:ext cx="3029608" cy="410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成果</a:t>
            </a:r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100" y="800850"/>
            <a:ext cx="4177326" cy="417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5"/>
          <p:cNvSpPr/>
          <p:nvPr/>
        </p:nvSpPr>
        <p:spPr>
          <a:xfrm>
            <a:off x="5436950" y="3952950"/>
            <a:ext cx="1026300" cy="102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5436925" y="2894850"/>
            <a:ext cx="1026300" cy="105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 txBox="1"/>
          <p:nvPr/>
        </p:nvSpPr>
        <p:spPr>
          <a:xfrm>
            <a:off x="124075" y="1218200"/>
            <a:ext cx="4805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CONTENT_FEATURES =</a:t>
            </a: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4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truncation_psi=</a:t>
            </a:r>
            <a:r>
              <a:rPr lang="zh-TW" sz="14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sz="145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ngLiu"/>
              <a:ea typeface="MingLiu"/>
              <a:cs typeface="MingLiu"/>
              <a:sym typeface="MingLiu"/>
            </a:endParaRPr>
          </a:p>
        </p:txBody>
      </p:sp>
      <p:sp>
        <p:nvSpPr>
          <p:cNvPr id="400" name="Google Shape;400;p45"/>
          <p:cNvSpPr/>
          <p:nvPr/>
        </p:nvSpPr>
        <p:spPr>
          <a:xfrm>
            <a:off x="6509750" y="2894850"/>
            <a:ext cx="979800" cy="1058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7536050" y="2894850"/>
            <a:ext cx="979800" cy="1058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type="title"/>
          </p:nvPr>
        </p:nvSpPr>
        <p:spPr>
          <a:xfrm>
            <a:off x="457200" y="528075"/>
            <a:ext cx="822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20"/>
              <a:buFont typeface="PMingLiu"/>
              <a:buNone/>
            </a:pPr>
            <a:r>
              <a:rPr lang="zh-TW" sz="3400">
                <a:solidFill>
                  <a:srgbClr val="455F51"/>
                </a:solidFill>
                <a:latin typeface="Arial"/>
                <a:ea typeface="Arial"/>
                <a:cs typeface="Arial"/>
                <a:sym typeface="Arial"/>
              </a:rPr>
              <a:t>時</a:t>
            </a:r>
            <a:r>
              <a:rPr lang="zh-TW" sz="3400">
                <a:solidFill>
                  <a:srgbClr val="455F51"/>
                </a:solidFill>
                <a:latin typeface="Arial"/>
                <a:ea typeface="Arial"/>
                <a:cs typeface="Arial"/>
                <a:sym typeface="Arial"/>
              </a:rPr>
              <a:t>間分析</a:t>
            </a:r>
            <a:endParaRPr sz="3400">
              <a:latin typeface="PMingLiu"/>
              <a:ea typeface="PMingLiu"/>
              <a:cs typeface="PMingLiu"/>
              <a:sym typeface="PMingLiu"/>
            </a:endParaRPr>
          </a:p>
        </p:txBody>
      </p:sp>
      <p:pic>
        <p:nvPicPr>
          <p:cNvPr id="408" name="Google Shape;4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25" y="1328750"/>
            <a:ext cx="8111750" cy="34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6"/>
          <p:cNvSpPr/>
          <p:nvPr/>
        </p:nvSpPr>
        <p:spPr>
          <a:xfrm>
            <a:off x="2342825" y="2510750"/>
            <a:ext cx="729300" cy="222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6"/>
          <p:cNvSpPr/>
          <p:nvPr/>
        </p:nvSpPr>
        <p:spPr>
          <a:xfrm>
            <a:off x="4915800" y="3000375"/>
            <a:ext cx="729300" cy="173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 txBox="1"/>
          <p:nvPr>
            <p:ph type="title"/>
          </p:nvPr>
        </p:nvSpPr>
        <p:spPr>
          <a:xfrm>
            <a:off x="457200" y="528072"/>
            <a:ext cx="822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PMingLiu"/>
              <a:buNone/>
            </a:pPr>
            <a:r>
              <a:rPr lang="zh-TW" sz="3400">
                <a:solidFill>
                  <a:srgbClr val="455F51"/>
                </a:solidFill>
                <a:latin typeface="Arial"/>
                <a:ea typeface="Arial"/>
                <a:cs typeface="Arial"/>
                <a:sym typeface="Arial"/>
              </a:rPr>
              <a:t>Training 時間比較</a:t>
            </a:r>
            <a:endParaRPr sz="3400">
              <a:latin typeface="PMingLiu"/>
              <a:ea typeface="PMingLiu"/>
              <a:cs typeface="PMingLiu"/>
              <a:sym typeface="PMingLiu"/>
            </a:endParaRPr>
          </a:p>
        </p:txBody>
      </p:sp>
      <p:graphicFrame>
        <p:nvGraphicFramePr>
          <p:cNvPr id="417" name="Google Shape;417;p47"/>
          <p:cNvGraphicFramePr/>
          <p:nvPr/>
        </p:nvGraphicFramePr>
        <p:xfrm>
          <a:off x="457198" y="21062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{53BA1C68-BAC3-4C47-B150-CE3F3829EA12}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25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官方training</a:t>
                      </a:r>
                      <a:endParaRPr b="1">
                        <a:solidFill>
                          <a:schemeClr val="dk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34300" marB="34300" marR="68600" marL="68600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my </a:t>
                      </a:r>
                      <a:r>
                        <a:rPr lang="zh-TW" sz="1400" u="none" cap="none" strike="noStrike"/>
                        <a:t>training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400" u="none" cap="none" strike="noStrike">
                          <a:solidFill>
                            <a:schemeClr val="dk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Resolution</a:t>
                      </a:r>
                      <a:endParaRPr b="1"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256×256</a:t>
                      </a:r>
                      <a:endParaRPr>
                        <a:solidFill>
                          <a:schemeClr val="dk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42875" marB="42875" marR="92875" marL="9287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alatino Linotype"/>
                        <a:buNone/>
                      </a:pPr>
                      <a:r>
                        <a:rPr lang="zh-TW" sz="1400" u="none" cap="none" strike="noStrike"/>
                        <a:t>256×256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400" u="none" cap="none" strike="noStrike">
                          <a:solidFill>
                            <a:schemeClr val="dk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Total kimg</a:t>
                      </a:r>
                      <a:endParaRPr b="1"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10000</a:t>
                      </a:r>
                      <a:endParaRPr>
                        <a:solidFill>
                          <a:schemeClr val="dk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34300" marB="34300" marR="68600" marL="68600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/>
                        <a:t>1000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400" u="none" cap="none" strike="noStrike"/>
                        <a:t>Total GPUs</a:t>
                      </a:r>
                      <a:endParaRPr b="1"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400" u="none" cap="none" strike="noStrike"/>
                        <a:t>Total dataset</a:t>
                      </a:r>
                      <a:endParaRPr b="1"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/>
                        <a:t>25000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25000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/>
                        <a:t>1000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400" u="none" cap="none" strike="noStrike">
                          <a:solidFill>
                            <a:schemeClr val="dk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 Training times</a:t>
                      </a:r>
                      <a:endParaRPr b="1"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/>
                        <a:t>1天22小時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13天0</a:t>
                      </a:r>
                      <a:r>
                        <a:rPr lang="zh-TW"/>
                        <a:t>小時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cap="none" strike="noStrike"/>
                        <a:t>1天7小時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A3"/>
                    </a:solidFill>
                  </a:tcPr>
                </a:tc>
              </a:tr>
            </a:tbl>
          </a:graphicData>
        </a:graphic>
      </p:graphicFrame>
      <p:sp>
        <p:nvSpPr>
          <p:cNvPr id="418" name="Google Shape;418;p47"/>
          <p:cNvSpPr/>
          <p:nvPr/>
        </p:nvSpPr>
        <p:spPr>
          <a:xfrm>
            <a:off x="6629400" y="2106288"/>
            <a:ext cx="2057400" cy="170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7"/>
          <p:cNvSpPr txBox="1"/>
          <p:nvPr/>
        </p:nvSpPr>
        <p:spPr>
          <a:xfrm>
            <a:off x="457200" y="3914975"/>
            <a:ext cx="378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Microsoft JhengHei"/>
                <a:ea typeface="Microsoft JhengHei"/>
                <a:cs typeface="Microsoft JhengHei"/>
                <a:sym typeface="Microsoft JhengHei"/>
              </a:rPr>
              <a:t>GPU Specification:Tesla V100</a:t>
            </a:r>
            <a:endParaRPr sz="1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/>
          <p:nvPr>
            <p:ph type="title"/>
          </p:nvPr>
        </p:nvSpPr>
        <p:spPr>
          <a:xfrm>
            <a:off x="457200" y="528071"/>
            <a:ext cx="8229600" cy="4536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分析</a:t>
            </a:r>
            <a:endParaRPr sz="3400"/>
          </a:p>
        </p:txBody>
      </p:sp>
      <p:sp>
        <p:nvSpPr>
          <p:cNvPr id="425" name="Google Shape;425;p48"/>
          <p:cNvSpPr txBox="1"/>
          <p:nvPr>
            <p:ph idx="1" type="body"/>
          </p:nvPr>
        </p:nvSpPr>
        <p:spPr>
          <a:xfrm>
            <a:off x="457200" y="1030074"/>
            <a:ext cx="8229600" cy="371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spcBef>
                <a:spcPts val="300"/>
              </a:spcBef>
              <a:spcAft>
                <a:spcPts val="0"/>
              </a:spcAft>
              <a:buSzPts val="1700"/>
              <a:buFont typeface="Microsoft JhengHei"/>
              <a:buChar char="●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Style Mixing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動漫與人臉混合容易破圖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特徵並不明確，混合效果差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	&gt;&gt; Projector 無法辨識人臉特徵、各個特徵無法對應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rtl="0" algn="l">
              <a:spcBef>
                <a:spcPts val="300"/>
              </a:spcBef>
              <a:spcAft>
                <a:spcPts val="0"/>
              </a:spcAft>
              <a:buSzPts val="1700"/>
              <a:buFont typeface="Microsoft JhengHei"/>
              <a:buChar char="●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Projector	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Learning Rate &amp; Noise</a:t>
            </a: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調整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Model</a:t>
            </a: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層數不夠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		&gt;&gt; Training後的Model</a:t>
            </a: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無法辨識人臉特徵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rtl="0" algn="l">
              <a:spcBef>
                <a:spcPts val="300"/>
              </a:spcBef>
              <a:spcAft>
                <a:spcPts val="0"/>
              </a:spcAft>
              <a:buSzPts val="1700"/>
              <a:buFont typeface="Microsoft JhengHei"/>
              <a:buChar char="●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Training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環境設定因素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硬體、時間限制下，Training次數不足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icrosoft JhengHei"/>
              <a:buAutoNum type="arabicPeriod"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DataSet多樣性不夠(沒有人臉)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138" y="798325"/>
            <a:ext cx="9620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>
            <p:ph type="title"/>
          </p:nvPr>
        </p:nvSpPr>
        <p:spPr>
          <a:xfrm>
            <a:off x="457200" y="528075"/>
            <a:ext cx="8229600" cy="5088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未來展望</a:t>
            </a:r>
            <a:endParaRPr sz="3400"/>
          </a:p>
        </p:txBody>
      </p:sp>
      <p:sp>
        <p:nvSpPr>
          <p:cNvPr id="432" name="Google Shape;432;p49"/>
          <p:cNvSpPr txBox="1"/>
          <p:nvPr>
            <p:ph idx="1" type="body"/>
          </p:nvPr>
        </p:nvSpPr>
        <p:spPr>
          <a:xfrm>
            <a:off x="457200" y="1140700"/>
            <a:ext cx="8229600" cy="373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DataSet: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品質: 未來找圖片時盡量找到正臉、較少其他配件干擾的圖片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	種類: 未來可以把人臉跟動漫照片一起做為DataSet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	數量: 未來可以把DataSet數量提升至5000張，甚至更多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Training: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環境: 目前已經有紀錄環境設置，未來可以減少不必要的時間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設備: 希望能使用2顆以上的GPU，以降低所需時間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次數: 希望能達到5000次以上，以提升圖片品質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Style Mixing:</a:t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	projector: 能夠抓到動漫與人臉相對應的特徵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	Style Mixing: 能抓好特徵捨棄與保留的比例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33" name="Google Shape;4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496" y="1524400"/>
            <a:ext cx="853900" cy="8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50"/>
          <p:cNvCxnSpPr/>
          <p:nvPr/>
        </p:nvCxnSpPr>
        <p:spPr>
          <a:xfrm>
            <a:off x="7453375" y="2646750"/>
            <a:ext cx="1146600" cy="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進度表</a:t>
            </a:r>
            <a:endParaRPr/>
          </a:p>
        </p:txBody>
      </p:sp>
      <p:cxnSp>
        <p:nvCxnSpPr>
          <p:cNvPr id="440" name="Google Shape;440;p50"/>
          <p:cNvCxnSpPr/>
          <p:nvPr/>
        </p:nvCxnSpPr>
        <p:spPr>
          <a:xfrm>
            <a:off x="412500" y="2646750"/>
            <a:ext cx="7013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50"/>
          <p:cNvSpPr/>
          <p:nvPr/>
        </p:nvSpPr>
        <p:spPr>
          <a:xfrm>
            <a:off x="369625" y="2545050"/>
            <a:ext cx="203700" cy="214200"/>
          </a:xfrm>
          <a:prstGeom prst="ellipse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0"/>
          <p:cNvSpPr/>
          <p:nvPr/>
        </p:nvSpPr>
        <p:spPr>
          <a:xfrm>
            <a:off x="2049575" y="2545050"/>
            <a:ext cx="203700" cy="2142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0"/>
          <p:cNvSpPr/>
          <p:nvPr/>
        </p:nvSpPr>
        <p:spPr>
          <a:xfrm>
            <a:off x="3827775" y="2545050"/>
            <a:ext cx="203700" cy="2142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" name="Google Shape;444;p50"/>
          <p:cNvCxnSpPr>
            <a:stCxn id="441" idx="4"/>
          </p:cNvCxnSpPr>
          <p:nvPr/>
        </p:nvCxnSpPr>
        <p:spPr>
          <a:xfrm>
            <a:off x="471475" y="2759250"/>
            <a:ext cx="0" cy="83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445" name="Google Shape;445;p50"/>
          <p:cNvSpPr/>
          <p:nvPr/>
        </p:nvSpPr>
        <p:spPr>
          <a:xfrm>
            <a:off x="5538725" y="2545050"/>
            <a:ext cx="203700" cy="214200"/>
          </a:xfrm>
          <a:prstGeom prst="ellipse">
            <a:avLst/>
          </a:prstGeom>
          <a:solidFill>
            <a:srgbClr val="6AA84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50"/>
          <p:cNvCxnSpPr/>
          <p:nvPr/>
        </p:nvCxnSpPr>
        <p:spPr>
          <a:xfrm flipH="1">
            <a:off x="2153150" y="1778800"/>
            <a:ext cx="11400" cy="76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50"/>
          <p:cNvCxnSpPr/>
          <p:nvPr/>
        </p:nvCxnSpPr>
        <p:spPr>
          <a:xfrm flipH="1">
            <a:off x="3921825" y="2759250"/>
            <a:ext cx="6000" cy="76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50"/>
          <p:cNvCxnSpPr/>
          <p:nvPr/>
        </p:nvCxnSpPr>
        <p:spPr>
          <a:xfrm>
            <a:off x="5636425" y="1757375"/>
            <a:ext cx="6000" cy="78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449" name="Google Shape;449;p50"/>
          <p:cNvSpPr txBox="1"/>
          <p:nvPr/>
        </p:nvSpPr>
        <p:spPr>
          <a:xfrm>
            <a:off x="573325" y="2708675"/>
            <a:ext cx="1747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Week 14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Collect Data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Select Model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0" name="Google Shape;450;p50"/>
          <p:cNvSpPr txBox="1"/>
          <p:nvPr/>
        </p:nvSpPr>
        <p:spPr>
          <a:xfrm>
            <a:off x="4031475" y="2708675"/>
            <a:ext cx="2301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Week 16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Setting Up Environment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Study Style Mixing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Training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1" name="Google Shape;451;p50"/>
          <p:cNvSpPr txBox="1"/>
          <p:nvPr/>
        </p:nvSpPr>
        <p:spPr>
          <a:xfrm>
            <a:off x="2232450" y="1689025"/>
            <a:ext cx="1653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Week 15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Collect DataSet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&amp; Pre-Process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2" name="Google Shape;452;p50"/>
          <p:cNvSpPr txBox="1"/>
          <p:nvPr/>
        </p:nvSpPr>
        <p:spPr>
          <a:xfrm>
            <a:off x="5742425" y="1689025"/>
            <a:ext cx="2268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Week 17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Validation &amp; Debug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Prepare Report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3" name="Google Shape;453;p50"/>
          <p:cNvSpPr/>
          <p:nvPr/>
        </p:nvSpPr>
        <p:spPr>
          <a:xfrm>
            <a:off x="7120675" y="2427150"/>
            <a:ext cx="461700" cy="4500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0"/>
          <p:cNvSpPr/>
          <p:nvPr/>
        </p:nvSpPr>
        <p:spPr>
          <a:xfrm>
            <a:off x="7249675" y="2545038"/>
            <a:ext cx="203700" cy="2142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50"/>
          <p:cNvCxnSpPr/>
          <p:nvPr/>
        </p:nvCxnSpPr>
        <p:spPr>
          <a:xfrm flipH="1">
            <a:off x="7340125" y="2877150"/>
            <a:ext cx="9000" cy="36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56" name="Google Shape;456;p50"/>
          <p:cNvSpPr txBox="1"/>
          <p:nvPr/>
        </p:nvSpPr>
        <p:spPr>
          <a:xfrm>
            <a:off x="6532575" y="3288450"/>
            <a:ext cx="1747200" cy="3849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Comic Sans MS"/>
                <a:ea typeface="Comic Sans MS"/>
                <a:cs typeface="Comic Sans MS"/>
                <a:sym typeface="Comic Sans MS"/>
              </a:rPr>
              <a:t>Final Project Report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>
            <p:ph type="title"/>
          </p:nvPr>
        </p:nvSpPr>
        <p:spPr>
          <a:xfrm>
            <a:off x="457200" y="528072"/>
            <a:ext cx="822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PMingLiu"/>
              <a:buNone/>
            </a:pPr>
            <a:r>
              <a:rPr lang="zh-TW" sz="3400">
                <a:solidFill>
                  <a:srgbClr val="455F51"/>
                </a:solidFill>
                <a:latin typeface="Arial"/>
                <a:ea typeface="Arial"/>
                <a:cs typeface="Arial"/>
                <a:sym typeface="Arial"/>
              </a:rPr>
              <a:t>分工</a:t>
            </a:r>
            <a:endParaRPr sz="3400">
              <a:latin typeface="PMingLiu"/>
              <a:ea typeface="PMingLiu"/>
              <a:cs typeface="PMingLiu"/>
              <a:sym typeface="PMingLiu"/>
            </a:endParaRPr>
          </a:p>
        </p:txBody>
      </p:sp>
      <p:sp>
        <p:nvSpPr>
          <p:cNvPr id="463" name="Google Shape;463;p51"/>
          <p:cNvSpPr txBox="1"/>
          <p:nvPr>
            <p:ph idx="1" type="body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鍾岳桓: Training</a:t>
            </a: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環境設置、Style Mixing、DataSet尋找&amp;處理、團隊工作分配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王家科:Training Model、StyleGAN</a:t>
            </a: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原理及比較、DataSet尋找&amp;處理、Training環境設定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鄭子文:DataSet</a:t>
            </a: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尋找&amp;處理</a:t>
            </a: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、Run Projector 、</a:t>
            </a: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分析Style Mixing的特徵與參數影響、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    Style Mixing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吳祺楨:Dataset</a:t>
            </a: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尋找&amp;處理、期中進度報告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100">
              <a:latin typeface="MingLiu"/>
              <a:ea typeface="MingLiu"/>
              <a:cs typeface="MingLiu"/>
              <a:sym typeface="MingLiu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/>
          <p:nvPr>
            <p:ph idx="1" type="body"/>
          </p:nvPr>
        </p:nvSpPr>
        <p:spPr>
          <a:xfrm>
            <a:off x="685802" y="2183248"/>
            <a:ext cx="7772400" cy="113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3900">
                <a:latin typeface="Microsoft JhengHei"/>
                <a:ea typeface="Microsoft JhengHei"/>
                <a:cs typeface="Microsoft JhengHei"/>
                <a:sym typeface="Microsoft JhengHei"/>
              </a:rPr>
              <a:t>Q&amp;A</a:t>
            </a:r>
            <a:endParaRPr sz="3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3"/>
          <p:cNvSpPr/>
          <p:nvPr/>
        </p:nvSpPr>
        <p:spPr>
          <a:xfrm>
            <a:off x="2286000" y="2225501"/>
            <a:ext cx="4572000" cy="17312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  <a:endParaRPr b="0" i="0" sz="36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zh-TW" sz="3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b="0" i="0" sz="36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457200" y="528075"/>
            <a:ext cx="8229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PMingLiu"/>
              <a:buNone/>
            </a:pPr>
            <a:r>
              <a:rPr lang="zh-TW" sz="3400">
                <a:solidFill>
                  <a:srgbClr val="455F51"/>
                </a:solidFill>
                <a:latin typeface="Arial"/>
                <a:ea typeface="Arial"/>
                <a:cs typeface="Arial"/>
                <a:sym typeface="Arial"/>
              </a:rPr>
              <a:t>動機</a:t>
            </a:r>
            <a:endParaRPr sz="100">
              <a:latin typeface="PMingLiu"/>
              <a:ea typeface="PMingLiu"/>
              <a:cs typeface="PMingLiu"/>
              <a:sym typeface="PMingLiu"/>
            </a:endParaRPr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457200" y="1210875"/>
            <a:ext cx="82296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很多人都想要成為動漫裡面的主角，但終究只是個幻想罷了。為了滿足大家的心願，我們決定透過DeepLearning的方式來實現這件事。將你模擬成你想要的動漫角色，看看如果你是動漫裡的主角，究竟會長的如何呢?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https://lh6.googleusercontent.com/7QOei55w1XhHlvCO0IlnCHR5ZFxOknopo_yV_3Sl4-JlSsORqKXzQxfRqLchJ0SDKoxUuV00AkS6R6yxFEc5dte7Y-QnhfPVQ4vFXXIf58Q5UQYW7X1z0Dlc-aYKGdqe6qIMIXEdS_k" id="168" name="Google Shape;1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157" y="2468898"/>
            <a:ext cx="4457700" cy="227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26927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架構圖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97" y="1368872"/>
            <a:ext cx="1022100" cy="12028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600" y="3034650"/>
            <a:ext cx="1022100" cy="130838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6" name="Google Shape;176;p29"/>
          <p:cNvCxnSpPr>
            <a:stCxn id="175" idx="3"/>
            <a:endCxn id="177" idx="2"/>
          </p:cNvCxnSpPr>
          <p:nvPr/>
        </p:nvCxnSpPr>
        <p:spPr>
          <a:xfrm flipH="1" rot="10800000">
            <a:off x="2137700" y="3171643"/>
            <a:ext cx="760200" cy="5172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8" name="Google Shape;178;p29"/>
          <p:cNvGrpSpPr/>
          <p:nvPr/>
        </p:nvGrpSpPr>
        <p:grpSpPr>
          <a:xfrm>
            <a:off x="5187425" y="2383075"/>
            <a:ext cx="1469100" cy="788700"/>
            <a:chOff x="4806425" y="2383075"/>
            <a:chExt cx="1469100" cy="788700"/>
          </a:xfrm>
        </p:grpSpPr>
        <p:sp>
          <p:nvSpPr>
            <p:cNvPr id="179" name="Google Shape;179;p29"/>
            <p:cNvSpPr/>
            <p:nvPr/>
          </p:nvSpPr>
          <p:spPr>
            <a:xfrm>
              <a:off x="4806425" y="2383075"/>
              <a:ext cx="1469100" cy="788700"/>
            </a:xfrm>
            <a:prstGeom prst="rect">
              <a:avLst/>
            </a:prstGeom>
            <a:solidFill>
              <a:srgbClr val="F9CB9C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9"/>
            <p:cNvSpPr txBox="1"/>
            <p:nvPr/>
          </p:nvSpPr>
          <p:spPr>
            <a:xfrm>
              <a:off x="4984975" y="2577325"/>
              <a:ext cx="1240500" cy="4002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Style GAN2</a:t>
              </a:r>
              <a:endParaRPr/>
            </a:p>
          </p:txBody>
        </p:sp>
      </p:grpSp>
      <p:cxnSp>
        <p:nvCxnSpPr>
          <p:cNvPr id="181" name="Google Shape;181;p29"/>
          <p:cNvCxnSpPr>
            <a:stCxn id="179" idx="3"/>
            <a:endCxn id="182" idx="1"/>
          </p:cNvCxnSpPr>
          <p:nvPr/>
        </p:nvCxnSpPr>
        <p:spPr>
          <a:xfrm>
            <a:off x="6656525" y="2777425"/>
            <a:ext cx="54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3" name="Google Shape;183;p29"/>
          <p:cNvGrpSpPr/>
          <p:nvPr/>
        </p:nvGrpSpPr>
        <p:grpSpPr>
          <a:xfrm>
            <a:off x="2509375" y="2383075"/>
            <a:ext cx="777300" cy="788700"/>
            <a:chOff x="2509375" y="2383075"/>
            <a:chExt cx="777300" cy="788700"/>
          </a:xfrm>
        </p:grpSpPr>
        <p:sp>
          <p:nvSpPr>
            <p:cNvPr id="177" name="Google Shape;177;p29"/>
            <p:cNvSpPr/>
            <p:nvPr/>
          </p:nvSpPr>
          <p:spPr>
            <a:xfrm>
              <a:off x="2509375" y="2383075"/>
              <a:ext cx="777300" cy="788700"/>
            </a:xfrm>
            <a:prstGeom prst="rect">
              <a:avLst/>
            </a:prstGeom>
            <a:solidFill>
              <a:srgbClr val="E69138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9"/>
            <p:cNvSpPr txBox="1"/>
            <p:nvPr/>
          </p:nvSpPr>
          <p:spPr>
            <a:xfrm>
              <a:off x="2621600" y="2577325"/>
              <a:ext cx="552900" cy="4002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UI</a:t>
              </a:r>
              <a:endParaRPr/>
            </a:p>
          </p:txBody>
        </p:sp>
      </p:grpSp>
      <p:sp>
        <p:nvSpPr>
          <p:cNvPr id="185" name="Google Shape;185;p29"/>
          <p:cNvSpPr txBox="1"/>
          <p:nvPr/>
        </p:nvSpPr>
        <p:spPr>
          <a:xfrm>
            <a:off x="1098350" y="4402525"/>
            <a:ext cx="1022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Source B</a:t>
            </a:r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1098350" y="905325"/>
            <a:ext cx="1022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Source A</a:t>
            </a:r>
            <a:endParaRPr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3654912" y="2383075"/>
            <a:ext cx="1240500" cy="788700"/>
            <a:chOff x="3654912" y="2383075"/>
            <a:chExt cx="1240500" cy="788700"/>
          </a:xfrm>
        </p:grpSpPr>
        <p:sp>
          <p:nvSpPr>
            <p:cNvPr id="188" name="Google Shape;188;p29"/>
            <p:cNvSpPr/>
            <p:nvPr/>
          </p:nvSpPr>
          <p:spPr>
            <a:xfrm>
              <a:off x="3654912" y="2383075"/>
              <a:ext cx="1240500" cy="788700"/>
            </a:xfrm>
            <a:prstGeom prst="rect">
              <a:avLst/>
            </a:prstGeom>
            <a:solidFill>
              <a:srgbClr val="F6B26B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9"/>
            <p:cNvSpPr txBox="1"/>
            <p:nvPr/>
          </p:nvSpPr>
          <p:spPr>
            <a:xfrm>
              <a:off x="3694164" y="2469568"/>
              <a:ext cx="1130400" cy="6156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Image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Preprocess</a:t>
              </a:r>
              <a:endParaRPr/>
            </a:p>
          </p:txBody>
        </p:sp>
      </p:grpSp>
      <p:cxnSp>
        <p:nvCxnSpPr>
          <p:cNvPr id="190" name="Google Shape;190;p29"/>
          <p:cNvCxnSpPr>
            <a:stCxn id="174" idx="3"/>
            <a:endCxn id="177" idx="0"/>
          </p:cNvCxnSpPr>
          <p:nvPr/>
        </p:nvCxnSpPr>
        <p:spPr>
          <a:xfrm>
            <a:off x="2137696" y="1970309"/>
            <a:ext cx="760200" cy="4128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9"/>
          <p:cNvCxnSpPr>
            <a:stCxn id="177" idx="3"/>
            <a:endCxn id="188" idx="1"/>
          </p:cNvCxnSpPr>
          <p:nvPr/>
        </p:nvCxnSpPr>
        <p:spPr>
          <a:xfrm>
            <a:off x="3286675" y="2777425"/>
            <a:ext cx="368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9"/>
          <p:cNvCxnSpPr>
            <a:stCxn id="188" idx="3"/>
            <a:endCxn id="179" idx="1"/>
          </p:cNvCxnSpPr>
          <p:nvPr/>
        </p:nvCxnSpPr>
        <p:spPr>
          <a:xfrm>
            <a:off x="4895412" y="2777425"/>
            <a:ext cx="29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3" name="Google Shape;193;p29"/>
          <p:cNvGrpSpPr/>
          <p:nvPr/>
        </p:nvGrpSpPr>
        <p:grpSpPr>
          <a:xfrm>
            <a:off x="7197122" y="2175988"/>
            <a:ext cx="1022104" cy="1202884"/>
            <a:chOff x="7418747" y="767425"/>
            <a:chExt cx="1022104" cy="1202884"/>
          </a:xfrm>
        </p:grpSpPr>
        <p:pic>
          <p:nvPicPr>
            <p:cNvPr id="194" name="Google Shape;194;p2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7418747" y="767434"/>
              <a:ext cx="1022100" cy="120287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5" name="Google Shape;195;p29"/>
            <p:cNvPicPr preferRelativeResize="0"/>
            <p:nvPr/>
          </p:nvPicPr>
          <p:blipFill>
            <a:blip r:embed="rId4">
              <a:alphaModFix amt="47000"/>
            </a:blip>
            <a:stretch>
              <a:fillRect/>
            </a:stretch>
          </p:blipFill>
          <p:spPr>
            <a:xfrm>
              <a:off x="7418750" y="767425"/>
              <a:ext cx="1022100" cy="120287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96" name="Google Shape;196;p29"/>
          <p:cNvSpPr/>
          <p:nvPr/>
        </p:nvSpPr>
        <p:spPr>
          <a:xfrm>
            <a:off x="4129200" y="3378875"/>
            <a:ext cx="291900" cy="30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3734400" y="3840525"/>
            <a:ext cx="1081500" cy="412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Face Aligned</a:t>
            </a:r>
            <a:endParaRPr sz="1200"/>
          </a:p>
        </p:txBody>
      </p:sp>
      <p:sp>
        <p:nvSpPr>
          <p:cNvPr id="198" name="Google Shape;198;p29"/>
          <p:cNvSpPr/>
          <p:nvPr/>
        </p:nvSpPr>
        <p:spPr>
          <a:xfrm>
            <a:off x="5776025" y="3386150"/>
            <a:ext cx="291900" cy="30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5004275" y="3840525"/>
            <a:ext cx="821700" cy="4128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Projector</a:t>
            </a:r>
            <a:endParaRPr sz="1200"/>
          </a:p>
        </p:txBody>
      </p:sp>
      <p:sp>
        <p:nvSpPr>
          <p:cNvPr id="200" name="Google Shape;200;p29"/>
          <p:cNvSpPr/>
          <p:nvPr/>
        </p:nvSpPr>
        <p:spPr>
          <a:xfrm>
            <a:off x="6067925" y="3840525"/>
            <a:ext cx="821700" cy="4128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Style Mixing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lang="zh-TW"/>
              <a:t>Style GAN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75" y="976975"/>
            <a:ext cx="7191851" cy="41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587" y="1371937"/>
            <a:ext cx="5236924" cy="284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StyleGAN2 - 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(Adaptive Discriminator Augmentation)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/>
              <a:t>Based on BCR (Balanced Consistency Regularization)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38" y="1679300"/>
            <a:ext cx="66579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Generator Training / StyleGAN 1 vs 2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725" y="1096075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25" y="109607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1753275" y="4512475"/>
            <a:ext cx="1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StyleGAN1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5783775" y="4512475"/>
            <a:ext cx="1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StyleGAN2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Generator Training - PGGAN(ProGAN)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311700" y="2411175"/>
            <a:ext cx="8779800" cy="32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/>
              <a:t> 4x4   -&gt;     8x8  -&gt;     16x16 -&gt; … -&gt;  128x128  -&gt; …     </a:t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1239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750" y="1152475"/>
            <a:ext cx="11430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350" y="114295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9200" y="1147475"/>
            <a:ext cx="1123950" cy="11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311700" y="2857700"/>
            <a:ext cx="8779800" cy="32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r>
              <a:rPr lang="zh-TW"/>
              <a:t>準備:</a:t>
            </a:r>
            <a:r>
              <a:rPr lang="zh-TW"/>
              <a:t>    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387800"/>
            <a:ext cx="8839199" cy="148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實際Demo Generator 產生圖片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880175" y="1152475"/>
            <a:ext cx="49521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525" y="1569173"/>
            <a:ext cx="4901399" cy="28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腦力激盪簡報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